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3" r:id="rId4"/>
    <p:sldId id="277" r:id="rId5"/>
    <p:sldId id="278" r:id="rId6"/>
    <p:sldId id="284" r:id="rId7"/>
    <p:sldId id="279" r:id="rId8"/>
    <p:sldId id="280" r:id="rId9"/>
    <p:sldId id="281" r:id="rId10"/>
    <p:sldId id="282" r:id="rId11"/>
    <p:sldId id="286" r:id="rId12"/>
    <p:sldId id="289" r:id="rId13"/>
    <p:sldId id="285" r:id="rId14"/>
    <p:sldId id="287" r:id="rId15"/>
    <p:sldId id="270" r:id="rId16"/>
    <p:sldId id="290" r:id="rId17"/>
    <p:sldId id="291" r:id="rId18"/>
    <p:sldId id="292" r:id="rId19"/>
    <p:sldId id="293" r:id="rId20"/>
    <p:sldId id="276" r:id="rId21"/>
    <p:sldId id="294" r:id="rId22"/>
    <p:sldId id="295" r:id="rId23"/>
    <p:sldId id="296" r:id="rId24"/>
    <p:sldId id="258" r:id="rId25"/>
    <p:sldId id="263" r:id="rId26"/>
    <p:sldId id="271" r:id="rId27"/>
    <p:sldId id="264" r:id="rId28"/>
    <p:sldId id="269" r:id="rId29"/>
    <p:sldId id="266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5171933-77BA-4A93-ACE5-11FA9F9B46BE}">
          <p14:sldIdLst>
            <p14:sldId id="256"/>
          </p14:sldIdLst>
        </p14:section>
        <p14:section name="Abschnitt ohne Titel" id="{2E7B0654-E461-438C-A5D7-71E0359C2435}">
          <p14:sldIdLst>
            <p14:sldId id="257"/>
            <p14:sldId id="273"/>
            <p14:sldId id="277"/>
            <p14:sldId id="278"/>
            <p14:sldId id="284"/>
            <p14:sldId id="279"/>
            <p14:sldId id="280"/>
            <p14:sldId id="281"/>
            <p14:sldId id="282"/>
            <p14:sldId id="286"/>
            <p14:sldId id="289"/>
            <p14:sldId id="285"/>
            <p14:sldId id="287"/>
            <p14:sldId id="270"/>
            <p14:sldId id="290"/>
            <p14:sldId id="291"/>
            <p14:sldId id="292"/>
            <p14:sldId id="293"/>
            <p14:sldId id="276"/>
            <p14:sldId id="294"/>
            <p14:sldId id="295"/>
            <p14:sldId id="296"/>
            <p14:sldId id="258"/>
            <p14:sldId id="263"/>
            <p14:sldId id="271"/>
            <p14:sldId id="264"/>
            <p14:sldId id="269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06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73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53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00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41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57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39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2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19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40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2261B-914D-4B3F-BDAE-E6EDF28E4D5C}" type="datetimeFigureOut">
              <a:rPr lang="de-DE" smtClean="0"/>
              <a:t>11.01.2019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19BC5-458B-475D-93EC-D4FF172344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45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Blitzererkennung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 mit </a:t>
            </a:r>
            <a:r>
              <a:rPr lang="de-DE" dirty="0" err="1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Darknet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-YOLO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35760" y="4983798"/>
            <a:ext cx="9032240" cy="634682"/>
          </a:xfrm>
        </p:spPr>
        <p:txBody>
          <a:bodyPr/>
          <a:lstStyle/>
          <a:p>
            <a:r>
              <a:rPr lang="de-DE" altLang="zh-CN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Wanting </a:t>
            </a:r>
            <a:r>
              <a:rPr lang="de-DE" altLang="zh-CN" dirty="0" err="1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Lu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5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2000" dirty="0">
                <a:latin typeface="VWAG TheSans" panose="020B0502050302020203" pitchFamily="34" charset="0"/>
              </a:rPr>
              <a:t>GPU out </a:t>
            </a:r>
            <a:r>
              <a:rPr lang="de-DE" sz="2000" dirty="0" err="1">
                <a:latin typeface="VWAG TheSans" panose="020B0502050302020203" pitchFamily="34" charset="0"/>
              </a:rPr>
              <a:t>of</a:t>
            </a:r>
            <a:r>
              <a:rPr lang="de-DE" sz="2000" dirty="0">
                <a:latin typeface="VWAG TheSans" panose="020B0502050302020203" pitchFamily="34" charset="0"/>
              </a:rPr>
              <a:t> </a:t>
            </a:r>
            <a:r>
              <a:rPr lang="de-DE" sz="2000" dirty="0" err="1">
                <a:latin typeface="VWAG TheSans" panose="020B0502050302020203" pitchFamily="34" charset="0"/>
              </a:rPr>
              <a:t>memory</a:t>
            </a:r>
            <a:r>
              <a:rPr lang="de-DE" sz="2000" dirty="0">
                <a:latin typeface="VWAG TheSans" panose="020B0502050302020203" pitchFamily="34" charset="0"/>
              </a:rPr>
              <a:t> wenn </a:t>
            </a:r>
            <a:r>
              <a:rPr lang="de-DE" sz="2000" dirty="0" err="1">
                <a:latin typeface="VWAG TheSans" panose="020B0502050302020203" pitchFamily="34" charset="0"/>
              </a:rPr>
              <a:t>batch</a:t>
            </a:r>
            <a:r>
              <a:rPr lang="de-DE" sz="2000" dirty="0">
                <a:latin typeface="VWAG TheSans" panose="020B0502050302020203" pitchFamily="34" charset="0"/>
              </a:rPr>
              <a:t> </a:t>
            </a:r>
            <a:r>
              <a:rPr lang="de-DE" sz="2000" dirty="0" err="1">
                <a:latin typeface="VWAG TheSans" panose="020B0502050302020203" pitchFamily="34" charset="0"/>
              </a:rPr>
              <a:t>size</a:t>
            </a:r>
            <a:r>
              <a:rPr lang="de-DE" sz="2000" dirty="0">
                <a:latin typeface="VWAG TheSans" panose="020B0502050302020203" pitchFamily="34" charset="0"/>
              </a:rPr>
              <a:t> größer als 4 </a:t>
            </a:r>
            <a:r>
              <a:rPr lang="de-DE" sz="2000" dirty="0" smtClean="0">
                <a:latin typeface="VWAG TheSans" panose="020B0502050302020203" pitchFamily="34" charset="0"/>
              </a:rPr>
              <a:t>sind.</a:t>
            </a:r>
            <a:endParaRPr lang="de-DE" sz="2000" dirty="0">
              <a:latin typeface="VWAG TheSans" panose="020B0502050302020203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latin typeface="VWAG TheSans" panose="020B0502050302020203" pitchFamily="34" charset="0"/>
              </a:rPr>
              <a:t>Andere nicht Blitzer Objekte werden als Blitzer falsch erkannt</a:t>
            </a:r>
            <a:r>
              <a:rPr lang="de-DE" sz="2000" dirty="0" smtClean="0">
                <a:latin typeface="VWAG TheSans" panose="020B0502050302020203" pitchFamily="34" charset="0"/>
              </a:rPr>
              <a:t>.</a:t>
            </a:r>
            <a:endParaRPr lang="de-DE" sz="2000" dirty="0">
              <a:latin typeface="VWAG TheSans" panose="020B0502050302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000" b="1" dirty="0">
                <a:latin typeface="VWAG TheSans" panose="020B0502050302020203" pitchFamily="34" charset="0"/>
              </a:rPr>
              <a:t>Grund: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2000" dirty="0">
                <a:latin typeface="VWAG TheSans" panose="020B0502050302020203" pitchFamily="34" charset="0"/>
              </a:rPr>
              <a:t>Datensatz zu klein, einfachere Architektur besser </a:t>
            </a:r>
            <a:r>
              <a:rPr lang="de-DE" sz="2000" dirty="0" smtClean="0">
                <a:latin typeface="VWAG TheSans" panose="020B0502050302020203" pitchFamily="34" charset="0"/>
              </a:rPr>
              <a:t>als tiefere Netzwerke</a:t>
            </a:r>
            <a:endParaRPr lang="de-DE" sz="2000" dirty="0">
              <a:latin typeface="VWAG TheSans" panose="020B0502050302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000" b="1" dirty="0">
                <a:latin typeface="VWAG TheSans" panose="020B0502050302020203" pitchFamily="34" charset="0"/>
              </a:rPr>
              <a:t>Lösung: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latin typeface="VWAG TheSans" panose="020B0502050302020203" pitchFamily="34" charset="0"/>
              </a:rPr>
              <a:t>Data Augmentation: Größe, Farbe ändern</a:t>
            </a:r>
          </a:p>
          <a:p>
            <a:pPr>
              <a:lnSpc>
                <a:spcPct val="120000"/>
              </a:lnSpc>
            </a:pPr>
            <a:r>
              <a:rPr lang="de-DE" sz="2000" dirty="0" err="1">
                <a:latin typeface="VWAG TheSans" panose="020B0502050302020203" pitchFamily="34" charset="0"/>
              </a:rPr>
              <a:t>Tiny</a:t>
            </a:r>
            <a:r>
              <a:rPr lang="de-DE" sz="2000" dirty="0">
                <a:latin typeface="VWAG TheSans" panose="020B0502050302020203" pitchFamily="34" charset="0"/>
              </a:rPr>
              <a:t> </a:t>
            </a:r>
            <a:r>
              <a:rPr lang="de-DE" sz="2000" dirty="0" smtClean="0">
                <a:latin typeface="VWAG TheSans" panose="020B0502050302020203" pitchFamily="34" charset="0"/>
              </a:rPr>
              <a:t>YOLO v2 – kleines Modell mit weniger Schichten</a:t>
            </a:r>
            <a:endParaRPr lang="de-DE" sz="2000" dirty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8427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Probleme während Trainieren mit YOLO v2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Ergebnis mit </a:t>
            </a:r>
            <a:r>
              <a:rPr lang="de-DE" sz="3200" dirty="0" err="1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T</a:t>
            </a:r>
            <a:r>
              <a:rPr lang="de-DE" sz="3200" dirty="0" err="1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iny</a:t>
            </a:r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 YOLO v2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/>
          <a:srcRect l="17259" t="3378" r="2130" b="2365"/>
          <a:stretch/>
        </p:blipFill>
        <p:spPr>
          <a:xfrm>
            <a:off x="966651" y="2360024"/>
            <a:ext cx="4056844" cy="26682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20257" t="3357" r="1352" b="6983"/>
          <a:stretch/>
        </p:blipFill>
        <p:spPr>
          <a:xfrm>
            <a:off x="5521233" y="2403159"/>
            <a:ext cx="4080436" cy="262516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66651" y="5401435"/>
            <a:ext cx="10380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 smtClean="0">
                <a:latin typeface="VWAG TheSans" panose="020B0502050302020203" pitchFamily="34" charset="0"/>
              </a:rPr>
              <a:t>Problem:</a:t>
            </a:r>
          </a:p>
          <a:p>
            <a:r>
              <a:rPr lang="de-DE" sz="2400" dirty="0" smtClean="0">
                <a:latin typeface="VWAG TheSans" panose="020B0502050302020203" pitchFamily="34" charset="0"/>
              </a:rPr>
              <a:t>Blitzer wird </a:t>
            </a:r>
            <a:r>
              <a:rPr lang="de-DE" altLang="zh-CN" sz="2400" dirty="0">
                <a:latin typeface="VWAG TheSans" panose="020B0502050302020203" pitchFamily="34" charset="0"/>
              </a:rPr>
              <a:t>teilweise verdeckt</a:t>
            </a:r>
            <a:r>
              <a:rPr lang="de-DE" altLang="zh-CN" sz="2400" dirty="0" smtClean="0">
                <a:latin typeface="VWAG TheSans" panose="020B0502050302020203" pitchFamily="34" charset="0"/>
              </a:rPr>
              <a:t>. Nur kompletter Blitzer kann erkannt werden.</a:t>
            </a:r>
            <a:endParaRPr lang="de-DE" altLang="zh-CN" sz="2400" dirty="0"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3764484"/>
            <a:ext cx="2920819" cy="225793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38200" y="182880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Lösung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75360" y="2673531"/>
            <a:ext cx="1031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smtClean="0">
                <a:latin typeface="VWAG TheSans" panose="020B0502050302020203" pitchFamily="34" charset="0"/>
              </a:rPr>
              <a:t>In meisten Fällen werden Blitzer von z.B. Bäumen, Autos verdeckt.</a:t>
            </a:r>
          </a:p>
          <a:p>
            <a:r>
              <a:rPr lang="de-DE" sz="2400" smtClean="0">
                <a:latin typeface="VWAG TheSans" panose="020B0502050302020203" pitchFamily="34" charset="0"/>
              </a:rPr>
              <a:t>     - mit halben Blitzer trainieren</a:t>
            </a:r>
            <a:endParaRPr lang="de-DE" sz="2400" dirty="0"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64022" y="4824548"/>
            <a:ext cx="10766423" cy="20334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000" dirty="0" smtClean="0">
                <a:latin typeface="VWAG TheSans" panose="020B0502050302020203" pitchFamily="34" charset="0"/>
              </a:rPr>
              <a:t>Verdeckter Blitzer kann erkannt werden.</a:t>
            </a:r>
          </a:p>
          <a:p>
            <a:pPr>
              <a:lnSpc>
                <a:spcPct val="110000"/>
              </a:lnSpc>
            </a:pPr>
            <a:r>
              <a:rPr lang="de-DE" sz="2000" b="1" dirty="0" smtClean="0">
                <a:latin typeface="VWAG TheSans" panose="020B0502050302020203" pitchFamily="34" charset="0"/>
              </a:rPr>
              <a:t>Problem</a:t>
            </a:r>
            <a:r>
              <a:rPr lang="de-DE" sz="2000" dirty="0" smtClean="0">
                <a:latin typeface="VWAG TheSans" panose="020B0502050302020203" pitchFamily="34" charset="0"/>
              </a:rPr>
              <a:t>: </a:t>
            </a:r>
            <a:r>
              <a:rPr lang="de-DE" sz="2000" dirty="0">
                <a:latin typeface="VWAG TheSans" panose="020B0502050302020203" pitchFamily="34" charset="0"/>
              </a:rPr>
              <a:t> Verdeckter Blitzer kann </a:t>
            </a:r>
            <a:r>
              <a:rPr lang="de-DE" sz="2000" dirty="0" smtClean="0">
                <a:latin typeface="VWAG TheSans" panose="020B0502050302020203" pitchFamily="34" charset="0"/>
              </a:rPr>
              <a:t>nicht früh genug erkannt </a:t>
            </a:r>
            <a:r>
              <a:rPr lang="de-DE" sz="2000" dirty="0">
                <a:latin typeface="VWAG TheSans" panose="020B0502050302020203" pitchFamily="34" charset="0"/>
              </a:rPr>
              <a:t>werden</a:t>
            </a:r>
            <a:r>
              <a:rPr lang="de-DE" sz="2000" dirty="0" smtClean="0">
                <a:latin typeface="VWAG TheSans" panose="020B0502050302020203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de-DE" sz="2000" b="1" dirty="0" smtClean="0">
                <a:latin typeface="VWAG TheSans" panose="020B0502050302020203" pitchFamily="34" charset="0"/>
              </a:rPr>
              <a:t>Grund:</a:t>
            </a:r>
            <a:endParaRPr lang="de-DE" dirty="0">
              <a:latin typeface="VWAG TheSans" panose="020B0502050302020203" pitchFamily="34" charset="0"/>
            </a:endParaRPr>
          </a:p>
          <a:p>
            <a:pPr>
              <a:lnSpc>
                <a:spcPct val="110000"/>
              </a:lnSpc>
            </a:pPr>
            <a:r>
              <a:rPr lang="de-DE" altLang="zh-CN" sz="2000" b="1" dirty="0" smtClean="0">
                <a:latin typeface="VWAG TheSans" panose="020B0502050302020203" pitchFamily="34" charset="0"/>
              </a:rPr>
              <a:t>Lösung: YOLO v3</a:t>
            </a:r>
            <a:endParaRPr lang="de-DE" sz="2000" b="1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Ergebnis mit halben Blitzern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" r="2297" b="2630"/>
          <a:stretch/>
        </p:blipFill>
        <p:spPr>
          <a:xfrm>
            <a:off x="964023" y="2374335"/>
            <a:ext cx="3607977" cy="20903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6107" t="4770" r="6670" b="8052"/>
          <a:stretch/>
        </p:blipFill>
        <p:spPr>
          <a:xfrm>
            <a:off x="5538650" y="2374335"/>
            <a:ext cx="3745105" cy="21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40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YOLO </a:t>
            </a:r>
            <a:r>
              <a:rPr lang="de-DE" sz="4000" dirty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v3 </a:t>
            </a:r>
            <a:endParaRPr lang="de-DE" sz="40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20" y="1706880"/>
            <a:ext cx="8027126" cy="453398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32114" y="6388907"/>
            <a:ext cx="917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VWAG TheSans" panose="020B0502050302020203" pitchFamily="34" charset="0"/>
              </a:rPr>
              <a:t>Quelle: https://towardsdatascience.com/yolo-v3-object-detection-53fb7d3bfe6b</a:t>
            </a:r>
          </a:p>
        </p:txBody>
      </p:sp>
    </p:spTree>
    <p:extLst>
      <p:ext uri="{BB962C8B-B14F-4D97-AF65-F5344CB8AC3E}">
        <p14:creationId xmlns:p14="http://schemas.microsoft.com/office/powerpoint/2010/main" val="41510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YOLO v3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008" y="1950597"/>
            <a:ext cx="3004656" cy="28604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72" y="2034494"/>
            <a:ext cx="2651717" cy="270823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422" y="2034494"/>
            <a:ext cx="2844053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altLang="zh-CN" dirty="0" smtClean="0"/>
              <a:t>XML-File </a:t>
            </a:r>
            <a:r>
              <a:rPr lang="de-DE" altLang="zh-CN" dirty="0"/>
              <a:t>in </a:t>
            </a:r>
            <a:r>
              <a:rPr lang="de-DE" altLang="zh-CN" dirty="0" err="1" smtClean="0"/>
              <a:t>txt</a:t>
            </a:r>
            <a:r>
              <a:rPr lang="de-DE" altLang="zh-CN" dirty="0" smtClean="0"/>
              <a:t>-File </a:t>
            </a:r>
            <a:r>
              <a:rPr lang="de-DE" altLang="zh-CN" dirty="0"/>
              <a:t>umsetzen </a:t>
            </a:r>
            <a:endParaRPr lang="de-DE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altLang="zh-CN" dirty="0" smtClean="0"/>
              <a:t>  - relative Koordinaten</a:t>
            </a:r>
            <a:endParaRPr lang="de-DE" altLang="zh-CN" dirty="0"/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Data Annotation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Trainieren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379" y="2702560"/>
            <a:ext cx="3567033" cy="30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Ergebnis mit YOLO v3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/>
          <a:srcRect l="1548" t="3357" r="1352" b="4540"/>
          <a:stretch/>
        </p:blipFill>
        <p:spPr>
          <a:xfrm>
            <a:off x="1197846" y="2680666"/>
            <a:ext cx="4676392" cy="24951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3" y="2702560"/>
            <a:ext cx="4364482" cy="247320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63634" y="5564777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Tiny</a:t>
            </a:r>
            <a:r>
              <a:rPr lang="de-DE" dirty="0" smtClean="0"/>
              <a:t> YOLO v2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223134" y="5639260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Tiny</a:t>
            </a:r>
            <a:r>
              <a:rPr lang="de-DE" dirty="0" smtClean="0"/>
              <a:t> YOLO v3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2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Ergebnis mit YOLO v3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49369"/>
            <a:ext cx="7886700" cy="994172"/>
          </a:xfrm>
        </p:spPr>
        <p:txBody>
          <a:bodyPr/>
          <a:lstStyle/>
          <a:p>
            <a:r>
              <a:rPr lang="de-DE" altLang="zh-CN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Gründe für </a:t>
            </a: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YOLO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01519"/>
            <a:ext cx="10515600" cy="4175443"/>
          </a:xfrm>
        </p:spPr>
        <p:txBody>
          <a:bodyPr/>
          <a:lstStyle/>
          <a:p>
            <a:r>
              <a:rPr lang="de-DE" altLang="zh-CN" dirty="0" smtClean="0">
                <a:latin typeface="VWAG TheSans" panose="020B0502050302020203" pitchFamily="34" charset="0"/>
              </a:rPr>
              <a:t>Sehr s</a:t>
            </a:r>
            <a:r>
              <a:rPr lang="de-DE" dirty="0" smtClean="0">
                <a:latin typeface="VWAG TheSans" panose="020B0502050302020203" pitchFamily="34" charset="0"/>
              </a:rPr>
              <a:t>chnell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VWAG TheSans" panose="020B0502050302020203" pitchFamily="34" charset="0"/>
              </a:rPr>
              <a:t> </a:t>
            </a:r>
            <a:r>
              <a:rPr lang="de-DE" dirty="0" smtClean="0">
                <a:latin typeface="VWAG TheSans" panose="020B0502050302020203" pitchFamily="34" charset="0"/>
              </a:rPr>
              <a:t>   - Auf </a:t>
            </a:r>
            <a:r>
              <a:rPr lang="de-DE" dirty="0">
                <a:latin typeface="VWAG TheSans" panose="020B0502050302020203" pitchFamily="34" charset="0"/>
              </a:rPr>
              <a:t>einem Pascal Titan X werden Bilder mit 30 FPS </a:t>
            </a:r>
            <a:r>
              <a:rPr lang="de-DE" dirty="0" smtClean="0">
                <a:latin typeface="VWAG TheSans" panose="020B0502050302020203" pitchFamily="34" charset="0"/>
              </a:rPr>
              <a:t>verarbeitet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VWAG TheSans" panose="020B0502050302020203" pitchFamily="34" charset="0"/>
              </a:rPr>
              <a:t>Gute Wahl für Echtzeitobjekterkennung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243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Ausblick/ Mögliche Erweiterung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VWAG TheSans" panose="020B0502050302020203" pitchFamily="34" charset="0"/>
              </a:rPr>
              <a:t>Mehr Bilder von </a:t>
            </a:r>
            <a:r>
              <a:rPr lang="de-DE" dirty="0" err="1" smtClean="0">
                <a:latin typeface="VWAG TheSans" panose="020B0502050302020203" pitchFamily="34" charset="0"/>
              </a:rPr>
              <a:t>vershiedenen</a:t>
            </a:r>
            <a:r>
              <a:rPr lang="de-DE" dirty="0" smtClean="0">
                <a:latin typeface="VWAG TheSans" panose="020B0502050302020203" pitchFamily="34" charset="0"/>
              </a:rPr>
              <a:t> Arten von Blitzer machen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Mit einem YOLO-Netzwerk für </a:t>
            </a:r>
            <a:r>
              <a:rPr lang="de-DE" dirty="0" err="1" smtClean="0">
                <a:latin typeface="VWAG TheSans" panose="020B0502050302020203" pitchFamily="34" charset="0"/>
              </a:rPr>
              <a:t>verschidenen</a:t>
            </a:r>
            <a:r>
              <a:rPr lang="de-DE" dirty="0" smtClean="0">
                <a:latin typeface="VWAG TheSans" panose="020B0502050302020203" pitchFamily="34" charset="0"/>
              </a:rPr>
              <a:t> Arten von Blitzern trainieren </a:t>
            </a:r>
            <a:endParaRPr lang="de-DE" dirty="0"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6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9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0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 smtClean="0"/>
              <a:t>Ausrüstung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OS: Ubuntu 16.04</a:t>
            </a:r>
          </a:p>
          <a:p>
            <a:r>
              <a:rPr lang="de-DE" dirty="0" smtClean="0"/>
              <a:t>CUDA 9.0</a:t>
            </a:r>
          </a:p>
          <a:p>
            <a:r>
              <a:rPr lang="de-DE" dirty="0" err="1" smtClean="0"/>
              <a:t>cuDNN</a:t>
            </a:r>
            <a:r>
              <a:rPr lang="de-DE" dirty="0" smtClean="0"/>
              <a:t> 7.0</a:t>
            </a:r>
          </a:p>
          <a:p>
            <a:r>
              <a:rPr lang="de-DE" dirty="0" smtClean="0"/>
              <a:t>GPU: </a:t>
            </a:r>
            <a:r>
              <a:rPr lang="de-DE" dirty="0" err="1" smtClean="0">
                <a:effectLst/>
              </a:rPr>
              <a:t>Nvidia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Quadro</a:t>
            </a:r>
            <a:r>
              <a:rPr lang="de-DE" dirty="0" smtClean="0">
                <a:effectLst/>
              </a:rPr>
              <a:t> M5000</a:t>
            </a:r>
            <a:endParaRPr lang="de-DE" dirty="0"/>
          </a:p>
          <a:p>
            <a:r>
              <a:rPr lang="de-DE" dirty="0" err="1" smtClean="0"/>
              <a:t>OpenCV</a:t>
            </a:r>
            <a:r>
              <a:rPr lang="de-DE" dirty="0" smtClean="0"/>
              <a:t> 3.3.0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03" y="1862138"/>
            <a:ext cx="5562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YOLO v3 --- </a:t>
            </a:r>
            <a:r>
              <a:rPr lang="de-DE" dirty="0" err="1"/>
              <a:t>better</a:t>
            </a:r>
            <a:r>
              <a:rPr lang="de-DE" dirty="0"/>
              <a:t>, not </a:t>
            </a:r>
            <a:r>
              <a:rPr lang="de-DE" dirty="0" err="1"/>
              <a:t>faster</a:t>
            </a:r>
            <a:r>
              <a:rPr lang="de-DE" dirty="0"/>
              <a:t>, </a:t>
            </a:r>
            <a:r>
              <a:rPr lang="de-DE" dirty="0" err="1"/>
              <a:t>stronger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Nur in </a:t>
            </a:r>
            <a:r>
              <a:rPr lang="de-DE" dirty="0" err="1" smtClean="0"/>
              <a:t>DarkNet</a:t>
            </a:r>
            <a:r>
              <a:rPr lang="de-DE" dirty="0" smtClean="0"/>
              <a:t> implementiert</a:t>
            </a:r>
          </a:p>
          <a:p>
            <a:endParaRPr lang="de-DE" dirty="0"/>
          </a:p>
          <a:p>
            <a:r>
              <a:rPr lang="de-DE" dirty="0" err="1" smtClean="0"/>
              <a:t>Changes</a:t>
            </a:r>
            <a:r>
              <a:rPr lang="de-DE" dirty="0" smtClean="0"/>
              <a:t> in YOLO v3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better</a:t>
            </a:r>
            <a:r>
              <a:rPr lang="de-DE" dirty="0" smtClean="0"/>
              <a:t> at </a:t>
            </a:r>
            <a:r>
              <a:rPr lang="de-DE" dirty="0" err="1" smtClean="0"/>
              <a:t>detecting</a:t>
            </a:r>
            <a:r>
              <a:rPr lang="de-DE" dirty="0" smtClean="0"/>
              <a:t> </a:t>
            </a:r>
            <a:r>
              <a:rPr lang="de-DE" dirty="0" err="1" smtClean="0"/>
              <a:t>smaller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 -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softmaxing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-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bounding</a:t>
            </a:r>
            <a:r>
              <a:rPr lang="de-DE" dirty="0" smtClean="0"/>
              <a:t> box per </a:t>
            </a:r>
            <a:r>
              <a:rPr lang="de-DE" dirty="0" err="1" smtClean="0"/>
              <a:t>image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258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Annotation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XML File in </a:t>
            </a:r>
            <a:r>
              <a:rPr lang="de-DE" altLang="zh-CN" dirty="0" err="1" smtClean="0"/>
              <a:t>txt</a:t>
            </a:r>
            <a:r>
              <a:rPr lang="de-DE" altLang="zh-CN" dirty="0" smtClean="0"/>
              <a:t> File umsetzen 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48" y="1543051"/>
            <a:ext cx="3747366" cy="38223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1" y="2737985"/>
            <a:ext cx="41148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Wie wird YOLOv3 trainiert?</a:t>
            </a:r>
            <a:endParaRPr lang="de-DE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4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Wann sollte ich stoppen, anzutrainieren?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25" y="2357895"/>
            <a:ext cx="3192542" cy="276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0"/>
            <a:ext cx="10703560" cy="4358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>
                <a:latin typeface="VWAG TheSans" panose="020B0502050302020203" pitchFamily="34" charset="0"/>
              </a:rPr>
              <a:t>Gründe für YOLO v2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latin typeface="VWAG TheSans" panose="020B0502050302020203" pitchFamily="34" charset="0"/>
              </a:rPr>
              <a:t> </a:t>
            </a:r>
            <a:r>
              <a:rPr lang="de-DE" sz="2400" dirty="0" smtClean="0">
                <a:latin typeface="VWAG TheSans" panose="020B0502050302020203" pitchFamily="34" charset="0"/>
              </a:rPr>
              <a:t>    - </a:t>
            </a:r>
            <a:r>
              <a:rPr lang="de-DE" altLang="zh-CN" sz="2400" dirty="0" smtClean="0">
                <a:latin typeface="VWAG TheSans" panose="020B0502050302020203" pitchFamily="34" charset="0"/>
              </a:rPr>
              <a:t>S</a:t>
            </a:r>
            <a:r>
              <a:rPr lang="de-DE" sz="2400" dirty="0" smtClean="0">
                <a:latin typeface="VWAG TheSans" panose="020B0502050302020203" pitchFamily="34" charset="0"/>
              </a:rPr>
              <a:t>chneller als YOLO v3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 dirty="0" smtClean="0">
                <a:latin typeface="VWAG TheSans" panose="020B0502050302020203" pitchFamily="34" charset="0"/>
              </a:rPr>
              <a:t>     - Originales YOLO </a:t>
            </a:r>
            <a:r>
              <a:rPr lang="de-DE" sz="2400" dirty="0">
                <a:latin typeface="VWAG TheSans" panose="020B0502050302020203" pitchFamily="34" charset="0"/>
              </a:rPr>
              <a:t>ist in einem C ++ - basierten </a:t>
            </a:r>
            <a:r>
              <a:rPr lang="de-DE" sz="2400" dirty="0" smtClean="0">
                <a:latin typeface="VWAG TheSans" panose="020B0502050302020203" pitchFamily="34" charset="0"/>
              </a:rPr>
              <a:t>Framework namens </a:t>
            </a:r>
            <a:r>
              <a:rPr lang="de-DE" sz="2400" dirty="0" err="1" smtClean="0">
                <a:latin typeface="VWAG TheSans" panose="020B0502050302020203" pitchFamily="34" charset="0"/>
              </a:rPr>
              <a:t>Darknet</a:t>
            </a:r>
            <a:endParaRPr lang="de-DE" sz="2400" dirty="0" smtClean="0">
              <a:latin typeface="VWAG TheSans" panose="020B0502050302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 smtClean="0">
                <a:latin typeface="VWAG TheSans" panose="020B0502050302020203" pitchFamily="34" charset="0"/>
              </a:rPr>
              <a:t>       auf </a:t>
            </a:r>
            <a:r>
              <a:rPr lang="de-DE" sz="2400" dirty="0">
                <a:latin typeface="VWAG TheSans" panose="020B0502050302020203" pitchFamily="34" charset="0"/>
              </a:rPr>
              <a:t>der Linux-Plattform implementiert</a:t>
            </a:r>
            <a:endParaRPr lang="de-DE" sz="2400" dirty="0" smtClean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2400" dirty="0" smtClean="0">
                <a:latin typeface="VWAG TheSans" panose="020B0502050302020203" pitchFamily="34" charset="0"/>
              </a:rPr>
              <a:t>     - Implementierung </a:t>
            </a:r>
            <a:r>
              <a:rPr lang="de-DE" sz="2400" dirty="0">
                <a:latin typeface="VWAG TheSans" panose="020B0502050302020203" pitchFamily="34" charset="0"/>
              </a:rPr>
              <a:t>von </a:t>
            </a:r>
            <a:r>
              <a:rPr lang="de-DE" sz="2400" dirty="0" smtClean="0">
                <a:latin typeface="VWAG TheSans" panose="020B0502050302020203" pitchFamily="34" charset="0"/>
              </a:rPr>
              <a:t>YOLO v2 </a:t>
            </a:r>
            <a:r>
              <a:rPr lang="de-DE" sz="2400" dirty="0">
                <a:latin typeface="VWAG TheSans" panose="020B0502050302020203" pitchFamily="34" charset="0"/>
              </a:rPr>
              <a:t>auf </a:t>
            </a:r>
            <a:r>
              <a:rPr lang="de-DE" sz="2400" dirty="0" err="1" smtClean="0">
                <a:latin typeface="VWAG TheSans" panose="020B0502050302020203" pitchFamily="34" charset="0"/>
              </a:rPr>
              <a:t>TensorFlow</a:t>
            </a:r>
            <a:r>
              <a:rPr lang="de-DE" sz="2400" dirty="0" smtClean="0">
                <a:latin typeface="VWAG TheSans" panose="020B0502050302020203" pitchFamily="34" charset="0"/>
              </a:rPr>
              <a:t>    ---  </a:t>
            </a:r>
            <a:r>
              <a:rPr lang="de-DE" sz="2400" dirty="0" err="1" smtClean="0">
                <a:latin typeface="VWAG TheSans" panose="020B0502050302020203" pitchFamily="34" charset="0"/>
              </a:rPr>
              <a:t>Darkflow</a:t>
            </a:r>
            <a:endParaRPr lang="de-DE" sz="2400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 smtClean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YOLO v2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6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252984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Trainingsdaten sammeln</a:t>
            </a:r>
            <a:endParaRPr lang="de-DE" dirty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Labels machen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Netzwerk designen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Trainieren</a:t>
            </a: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 smtClean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199" y="1706880"/>
            <a:ext cx="7739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Vorgehen für </a:t>
            </a:r>
            <a:r>
              <a:rPr lang="de-DE" sz="3200" dirty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Trainieren von YOLO v2 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de-DE" dirty="0" smtClean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Trainingsdaten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67" y="3177542"/>
            <a:ext cx="3349240" cy="243260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6" b="93"/>
          <a:stretch/>
        </p:blipFill>
        <p:spPr>
          <a:xfrm>
            <a:off x="944640" y="3164271"/>
            <a:ext cx="3364287" cy="24458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b="670"/>
          <a:stretch/>
        </p:blipFill>
        <p:spPr>
          <a:xfrm>
            <a:off x="7871047" y="3177542"/>
            <a:ext cx="3367582" cy="24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de-DE" dirty="0" smtClean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774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Trainingsdaten und Testdaten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5550"/>
            <a:ext cx="4658830" cy="36137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12587" t="3969" r="14638" b="5285"/>
          <a:stretch/>
        </p:blipFill>
        <p:spPr>
          <a:xfrm>
            <a:off x="6026331" y="2563790"/>
            <a:ext cx="4929051" cy="345730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14211" y="6295815"/>
            <a:ext cx="12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>
                <a:latin typeface="VWAG TheSans" panose="020B0502050302020203" pitchFamily="34" charset="0"/>
              </a:rPr>
              <a:t>Test</a:t>
            </a:r>
            <a:r>
              <a:rPr lang="de-DE" dirty="0" smtClean="0">
                <a:latin typeface="VWAG TheSans" panose="020B0502050302020203" pitchFamily="34" charset="0"/>
              </a:rPr>
              <a:t>daten</a:t>
            </a:r>
            <a:endParaRPr lang="de-DE" sz="2000" dirty="0">
              <a:latin typeface="VWAG TheSans" panose="020B0502050302020203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300023" y="6331739"/>
            <a:ext cx="173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VWAG TheSans" panose="020B0502050302020203" pitchFamily="34" charset="0"/>
              </a:rPr>
              <a:t>Trainingsdaten</a:t>
            </a:r>
            <a:endParaRPr lang="de-DE" dirty="0"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1022874" cy="7707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 smtClean="0">
                <a:latin typeface="VWAG TheSans" panose="020B0502050302020203" pitchFamily="34" charset="0"/>
              </a:rPr>
              <a:t>YOLO-</a:t>
            </a:r>
            <a:r>
              <a:rPr lang="de-DE" sz="2000" dirty="0" err="1" smtClean="0">
                <a:latin typeface="VWAG TheSans" panose="020B0502050302020203" pitchFamily="34" charset="0"/>
              </a:rPr>
              <a:t>Darkflow</a:t>
            </a:r>
            <a:r>
              <a:rPr lang="de-DE" sz="2000" dirty="0" smtClean="0">
                <a:latin typeface="VWAG TheSans" panose="020B0502050302020203" pitchFamily="34" charset="0"/>
              </a:rPr>
              <a:t> benötigt Trainingsdaten mit Labels und </a:t>
            </a:r>
            <a:r>
              <a:rPr lang="de-DE" altLang="zh-CN" sz="2000" dirty="0" smtClean="0">
                <a:latin typeface="VWAG TheSans" panose="020B0502050302020203" pitchFamily="34" charset="0"/>
              </a:rPr>
              <a:t>deren Koordinaten in XML</a:t>
            </a:r>
            <a:r>
              <a:rPr lang="de-DE" altLang="zh-CN" sz="2000" dirty="0" smtClean="0">
                <a:latin typeface="VWAG TheSans" panose="020B0502050302020203" pitchFamily="34" charset="0"/>
              </a:rPr>
              <a:t>-Datei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2000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Annotation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992696"/>
            <a:ext cx="3753395" cy="35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Annotation </a:t>
            </a:r>
            <a:r>
              <a:rPr lang="de-DE" dirty="0">
                <a:latin typeface="VWAG TheSans" panose="020B0502050302020203" pitchFamily="34" charset="0"/>
              </a:rPr>
              <a:t>T</a:t>
            </a:r>
            <a:r>
              <a:rPr lang="de-DE" dirty="0" smtClean="0">
                <a:latin typeface="VWAG TheSans" panose="020B0502050302020203" pitchFamily="34" charset="0"/>
              </a:rPr>
              <a:t>ool</a:t>
            </a:r>
            <a:r>
              <a:rPr lang="de-DE" dirty="0" smtClean="0">
                <a:latin typeface="VWAG TheSans" panose="020B0502050302020203" pitchFamily="34" charset="0"/>
              </a:rPr>
              <a:t>: </a:t>
            </a:r>
            <a:r>
              <a:rPr lang="de-DE" dirty="0" err="1" smtClean="0">
                <a:latin typeface="VWAG TheSans" panose="020B0502050302020203" pitchFamily="34" charset="0"/>
              </a:rPr>
              <a:t>labelIMG</a:t>
            </a:r>
            <a:endParaRPr lang="de-DE" dirty="0" smtClean="0">
              <a:latin typeface="VWAG TheSans" panose="020B0502050302020203" pitchFamily="34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Annotation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3325" b="4721"/>
          <a:stretch/>
        </p:blipFill>
        <p:spPr>
          <a:xfrm>
            <a:off x="942704" y="3277011"/>
            <a:ext cx="5612474" cy="289995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47" y="3291047"/>
            <a:ext cx="3500847" cy="28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711200"/>
            <a:ext cx="5796280" cy="995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Implementierung</a:t>
            </a:r>
            <a:endParaRPr lang="de-DE" sz="54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07921"/>
            <a:ext cx="10515600" cy="3769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latin typeface="VWAG TheSans" panose="020B0502050302020203" pitchFamily="34" charset="0"/>
              </a:rPr>
              <a:t>In offiziellem YOLO wird YOLO mit COCO-Datensatz getestet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latin typeface="VWAG TheSans" panose="020B0502050302020203" pitchFamily="34" charset="0"/>
              </a:rPr>
              <a:t>  -  Parameter ändern: Klasse, Filter in </a:t>
            </a:r>
            <a:r>
              <a:rPr lang="de-DE" dirty="0" err="1" smtClean="0">
                <a:latin typeface="VWAG TheSans" panose="020B0502050302020203" pitchFamily="34" charset="0"/>
              </a:rPr>
              <a:t>convolutional</a:t>
            </a:r>
            <a:r>
              <a:rPr lang="de-DE" dirty="0" smtClean="0">
                <a:latin typeface="VWAG TheSans" panose="020B0502050302020203" pitchFamily="34" charset="0"/>
              </a:rPr>
              <a:t> </a:t>
            </a:r>
            <a:r>
              <a:rPr lang="de-DE" dirty="0" err="1" smtClean="0">
                <a:latin typeface="VWAG TheSans" panose="020B0502050302020203" pitchFamily="34" charset="0"/>
              </a:rPr>
              <a:t>layers</a:t>
            </a:r>
            <a:endParaRPr lang="de-DE" dirty="0">
              <a:latin typeface="VWAG TheSans" panose="020B0502050302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VWAG TheSans" panose="020B0502050302020203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8200" y="1706880"/>
            <a:ext cx="57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1">
                    <a:lumMod val="50000"/>
                  </a:schemeClr>
                </a:solidFill>
                <a:latin typeface="VWAG TheSans" panose="020B0502050302020203" pitchFamily="34" charset="0"/>
              </a:rPr>
              <a:t>Netzwerk designen</a:t>
            </a:r>
            <a:endParaRPr lang="de-DE" sz="3200" dirty="0">
              <a:solidFill>
                <a:schemeClr val="accent1">
                  <a:lumMod val="50000"/>
                </a:schemeClr>
              </a:solidFill>
              <a:latin typeface="VWAG TheSans" panose="020B05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</Words>
  <Application>Microsoft Office PowerPoint</Application>
  <PresentationFormat>Breitbild</PresentationFormat>
  <Paragraphs>99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Calibri Light</vt:lpstr>
      <vt:lpstr>VWAG TheSans</vt:lpstr>
      <vt:lpstr>Office</vt:lpstr>
      <vt:lpstr>Blitzererkennung mit Darknet-YOLO</vt:lpstr>
      <vt:lpstr>Gründe für YOLO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YOLO v3 </vt:lpstr>
      <vt:lpstr>YOLO v3 </vt:lpstr>
      <vt:lpstr>Implementierung</vt:lpstr>
      <vt:lpstr>Implementierung</vt:lpstr>
      <vt:lpstr>Implementierung</vt:lpstr>
      <vt:lpstr>Implementierung</vt:lpstr>
      <vt:lpstr>Ausblick/ Mögliche Erweiterung</vt:lpstr>
      <vt:lpstr>PowerPoint-Präsentation</vt:lpstr>
      <vt:lpstr>PowerPoint-Präsentation</vt:lpstr>
      <vt:lpstr>PowerPoint-Präsentation</vt:lpstr>
      <vt:lpstr>Ausrüstung</vt:lpstr>
      <vt:lpstr>YOLO v3 --- better, not faster, stronger</vt:lpstr>
      <vt:lpstr>Data Annotation</vt:lpstr>
      <vt:lpstr>Wie wird YOLOv3 trainiert?</vt:lpstr>
      <vt:lpstr>Wann sollte ich stoppen, anzutrainieren?</vt:lpstr>
      <vt:lpstr>Ergebnis</vt:lpstr>
      <vt:lpstr>Ergebnis Demo</vt:lpstr>
    </vt:vector>
  </TitlesOfParts>
  <Company>Volkswagen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Lu, Wanting (K-FIK/I5)</dc:creator>
  <cp:lastModifiedBy>Lu, Wanting (K-FIK/I5)</cp:lastModifiedBy>
  <cp:revision>65</cp:revision>
  <dcterms:created xsi:type="dcterms:W3CDTF">2019-01-09T09:25:04Z</dcterms:created>
  <dcterms:modified xsi:type="dcterms:W3CDTF">2019-01-11T14:11:43Z</dcterms:modified>
</cp:coreProperties>
</file>